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63" r:id="rId5"/>
    <p:sldId id="26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5" r:id="rId16"/>
    <p:sldId id="287" r:id="rId17"/>
    <p:sldId id="307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59" r:id="rId27"/>
    <p:sldId id="261" r:id="rId28"/>
    <p:sldId id="297" r:id="rId29"/>
    <p:sldId id="308" r:id="rId30"/>
    <p:sldId id="300" r:id="rId31"/>
    <p:sldId id="301" r:id="rId32"/>
    <p:sldId id="302" r:id="rId33"/>
    <p:sldId id="303" r:id="rId34"/>
    <p:sldId id="268" r:id="rId35"/>
    <p:sldId id="276" r:id="rId36"/>
    <p:sldId id="304" r:id="rId37"/>
    <p:sldId id="305" r:id="rId38"/>
    <p:sldId id="306" r:id="rId3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9FFC623-A293-4F52-A8CB-799234BB5E54}">
          <p14:sldIdLst>
            <p14:sldId id="272"/>
            <p14:sldId id="273"/>
            <p14:sldId id="274"/>
          </p14:sldIdLst>
        </p14:section>
        <p14:section name="Offensive Kernel Development" id="{6775329A-5718-485E-8F52-DD8703B1A140}">
          <p14:sldIdLst>
            <p14:sldId id="263"/>
            <p14:sldId id="26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30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Basic Kernel Mitigations" id="{94DA9E6E-643D-45D0-B074-284F39C1EC3C}">
          <p14:sldIdLst>
            <p14:sldId id="259"/>
            <p14:sldId id="261"/>
            <p14:sldId id="297"/>
            <p14:sldId id="308"/>
            <p14:sldId id="300"/>
            <p14:sldId id="301"/>
            <p14:sldId id="302"/>
            <p14:sldId id="303"/>
          </p14:sldIdLst>
        </p14:section>
        <p14:section name="Safe Kernel Development" id="{FD3510D1-72D7-49B0-95F2-16DCB1517412}">
          <p14:sldIdLst>
            <p14:sldId id="268"/>
          </p14:sldIdLst>
        </p14:section>
        <p14:section name="Summary" id="{31B72430-D9C4-4018-82A1-9976BE091FFA}">
          <p14:sldIdLst>
            <p14:sldId id="276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7335-0406-FF4A-14BE-877A3CD28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F5E85-35E5-AE2B-20BB-A660E1E7A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63D59-496E-595B-FE50-11AE41E6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A0892-CA25-7D9A-0936-9E790C78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42B3B-25DF-E774-D2AB-18EA4F7B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934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7F2D-C271-34C2-AE98-AE394D72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906B8-820B-33F2-997B-1A4E9908B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0B4AF-6F61-AE79-8785-DEAD26A4C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0073D-D8D7-6C45-65E2-9016EA37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02B6-282A-909D-25BB-65963686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467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D1E5FA-AAB5-7EB3-F5B6-B2098F864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DA015-2C28-8F93-74ED-E3E5D8DDE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FA457-2431-FB95-9DD0-9A3B6038E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21C7C-5988-F33C-AAAE-A5370CE4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3400-E35E-792A-0BB8-15F9E103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580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A986-D89B-A718-AB5D-247C081E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101C3-2C80-C423-4FE7-6393874D3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3F05E-D470-8211-1EAF-686085BD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3E8E6-CAA7-FDCF-5CCC-E453D0E6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7768C-3B9D-CA57-5524-81BFCEBC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91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1A10-DE78-5ACD-60BE-73007669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FEEAB-5FB0-2077-900D-E5FB8CFD5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4FD1-41C6-E6E4-79D5-FC25AB76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AD0CF-3593-33C7-5FD6-32384BCF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882D6-6A3E-FDDC-4689-7C448E5A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891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74B6-78AB-9F59-ACFD-6B3BBEA2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E0C54-BD8A-B24F-1BB1-FFA98F40E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090A2-2E9F-2E94-24A4-896482415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64EDE-EAD7-BDD7-F390-2317B1E5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5FFE5-105A-CF2C-0B55-2C47136B5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06F94-50B7-8B5B-D8AF-DB00D3E7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248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6316-02C2-AEDC-085E-26225853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447D2-5EF2-C5B3-E814-5AA6C1F22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284046-2F77-6729-E50E-D73E40F1A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C3127-9E85-3D63-092D-D1472491C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C704E-CAB0-251B-F439-BBC948660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D6579-94D3-46B9-44B8-2CC1C12B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ACA582-EDA2-780F-0EA9-0AD7DF6F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B1F72-C9DF-DF37-758B-6A23ADE9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718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7998-29BF-800C-A3C8-12DD0A51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3E0EC-A6FB-989A-A4BD-EEE9C88B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87225-A3B3-0BAF-ACB8-BE781B10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D20BF-F1F7-9873-8AFC-9A3C7A30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36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36436C-D707-2847-032A-795AFEBE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79069-60F4-4E6F-F2A8-E440FB1F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10BB3-90DC-8C91-A36A-17C21F1C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7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F7F3-F5DA-461E-BE97-AF6018DF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23769-3272-97B9-1D81-80493201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8DE9D-0181-F5E3-C14C-92425D190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250A4-1C33-AC32-822B-9B826AA7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0DB39-FC00-131B-B6F3-1196D54E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50237-4688-117F-10D7-457994A8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56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0725-0684-77D5-1FEA-2684C8A2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04F5AE-C82C-3110-3D72-442D756793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D94B7-CD71-49CA-3E59-D37E00D15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BC200-085E-0C1F-BC7D-B14702CE0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AD63B-8312-9F36-F172-E4008719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3AB2C-4CE3-8316-9691-5D15A04C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003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93D03-927A-AFF6-92D2-2EEB887B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86B87-1957-AAB5-B362-CCF508939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21F97-FB61-0A15-CEF0-D16EEF0B26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DEC6C-5785-4B31-B719-F4659A59A4ED}" type="datetimeFigureOut">
              <a:rPr lang="he-IL" smtClean="0"/>
              <a:t>ח'/תמוז/תשפ"ג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E86C0-00FA-9329-E678-74CC37110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0C8B3-0E6B-7D00-A431-D4814EDB6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3B7F3-E0AE-4C7F-9A5A-731AC1CF640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592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windows-hardware/drivers/kernel/callback-object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windows-hardware/drivers/devtest/event-tracing-for-windows--etw-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learn.microsoft.com/en-us/windows-hardware/drivers/ddi/wdm/ns-wdm-_driver_object" TargetMode="External"/><Relationship Id="rId4" Type="http://schemas.openxmlformats.org/officeDocument/2006/relationships/hyperlink" Target="https://learn.microsoft.com/en-us/windows-hardware/drivers/kernel/irp-major-function-cod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windows-hardware/drivers/ddi/wdm/ns-wdm-_ir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27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windows-hardware/drivers/kernel/callback-objec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D5B0E5-BF2E-1AA9-1A67-1C1676773C14}"/>
              </a:ext>
            </a:extLst>
          </p:cNvPr>
          <p:cNvSpPr txBox="1">
            <a:spLocks/>
          </p:cNvSpPr>
          <p:nvPr/>
        </p:nvSpPr>
        <p:spPr>
          <a:xfrm>
            <a:off x="1595269" y="1122363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cap="all" dirty="0">
                <a:solidFill>
                  <a:schemeClr val="bg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</a:rPr>
              <a:t>(Lady|)Lord Of The Ring0</a:t>
            </a:r>
            <a:endParaRPr lang="he-IL" sz="5000" b="1" cap="all" dirty="0">
              <a:solidFill>
                <a:schemeClr val="bg1"/>
              </a:solidFill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2637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DA3C5E-E77A-B9EF-9641-8BDEBE53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5" y="198285"/>
            <a:ext cx="10353761" cy="1326321"/>
          </a:xfrm>
        </p:spPr>
        <p:txBody>
          <a:bodyPr/>
          <a:lstStyle/>
          <a:p>
            <a:pPr marL="228600" algn="ctr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</a:pPr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NOTIFY ROUTINES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4489FF-7EF3-D7B1-7641-17BDE4CA9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5" y="1524606"/>
            <a:ext cx="10353762" cy="36951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Notify Routines are callback routines that can be alerted when an event of creation/termination of either process or thread occurred or when an event of image loading.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38FF3E-E74B-38B0-F02B-0D385A75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47" y="2720299"/>
            <a:ext cx="5080261" cy="1562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CBECE-45C7-9B7A-5CDA-26E6D292C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47" y="4525001"/>
            <a:ext cx="5080261" cy="1616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E369A-55BF-41B2-69C8-389BC29B4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585" y="3630029"/>
            <a:ext cx="5474117" cy="1703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PB">
            <a:extLst>
              <a:ext uri="{FF2B5EF4-FFF2-40B4-BE49-F238E27FC236}">
                <a16:creationId xmlns:a16="http://schemas.microsoft.com/office/drawing/2014/main" id="{C6ECF68B-50BD-745E-5609-9DD1583CBCBC}"/>
              </a:ext>
            </a:extLst>
          </p:cNvPr>
          <p:cNvSpPr/>
          <p:nvPr/>
        </p:nvSpPr>
        <p:spPr>
          <a:xfrm>
            <a:off x="0" y="6705600"/>
            <a:ext cx="3208421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4132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DA3C5E-E77A-B9EF-9641-8BDEBE53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90" y="-203740"/>
            <a:ext cx="10353761" cy="1326321"/>
          </a:xfrm>
        </p:spPr>
        <p:txBody>
          <a:bodyPr/>
          <a:lstStyle/>
          <a:p>
            <a:pPr marL="228600" algn="ctr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</a:pPr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PROCESS NOTIFY ROUTINE DEMO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CBAE14F2-01AF-E8FF-F182-EC8B7BC60C59}"/>
              </a:ext>
            </a:extLst>
          </p:cNvPr>
          <p:cNvSpPr/>
          <p:nvPr/>
        </p:nvSpPr>
        <p:spPr>
          <a:xfrm>
            <a:off x="0" y="6705600"/>
            <a:ext cx="3529263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Process_Deny_Notepad">
            <a:hlinkClick r:id="" action="ppaction://media"/>
            <a:extLst>
              <a:ext uri="{FF2B5EF4-FFF2-40B4-BE49-F238E27FC236}">
                <a16:creationId xmlns:a16="http://schemas.microsoft.com/office/drawing/2014/main" id="{7F6A2766-712C-B492-EE92-81638FD945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701"/>
          <a:stretch/>
        </p:blipFill>
        <p:spPr>
          <a:xfrm>
            <a:off x="122442" y="1122581"/>
            <a:ext cx="9184310" cy="530961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5F2E8B-5984-D5D3-D393-08B6929E0199}"/>
              </a:ext>
            </a:extLst>
          </p:cNvPr>
          <p:cNvSpPr/>
          <p:nvPr/>
        </p:nvSpPr>
        <p:spPr>
          <a:xfrm>
            <a:off x="9764839" y="1257165"/>
            <a:ext cx="2178657" cy="12310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Starting the driver and registering process notify routine</a:t>
            </a:r>
            <a:endParaRPr lang="he-I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3F070C-7B42-B5D0-1236-2446AC52DDE2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flipH="1">
            <a:off x="10854167" y="2488242"/>
            <a:ext cx="1" cy="53767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F5CB1D-5C19-31A7-FC2E-9D23ED8B8112}"/>
              </a:ext>
            </a:extLst>
          </p:cNvPr>
          <p:cNvSpPr/>
          <p:nvPr/>
        </p:nvSpPr>
        <p:spPr>
          <a:xfrm>
            <a:off x="9764838" y="3025913"/>
            <a:ext cx="2178657" cy="12310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When process is created checking if it’s image name is notepad</a:t>
            </a:r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63EC4C-382D-0D90-BA42-9C201AC0E597}"/>
              </a:ext>
            </a:extLst>
          </p:cNvPr>
          <p:cNvSpPr/>
          <p:nvPr/>
        </p:nvSpPr>
        <p:spPr>
          <a:xfrm>
            <a:off x="9764837" y="4794661"/>
            <a:ext cx="2178657" cy="12310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If it is, throw access denied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CE0563-654E-9F2F-4414-C0D03B756A3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854166" y="4256990"/>
            <a:ext cx="1" cy="53767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41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8D317A9-DCB7-6884-BA57-F6726C91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5" y="307297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REGISTRY CALLBACK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4B093C-7569-7B07-7D98-9785BFB0F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5" y="1654993"/>
            <a:ext cx="10353762" cy="12475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Registry Callback is a callback that can be alerted when a registry operation occurs (for example: hiding registry value)</a:t>
            </a:r>
            <a:br>
              <a:rPr lang="en-US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endParaRPr lang="en-US" sz="22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2D14CF-3763-1FE5-C1FF-E8B8C3120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774" y="3152946"/>
            <a:ext cx="5883392" cy="2413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PB">
            <a:extLst>
              <a:ext uri="{FF2B5EF4-FFF2-40B4-BE49-F238E27FC236}">
                <a16:creationId xmlns:a16="http://schemas.microsoft.com/office/drawing/2014/main" id="{A7DE33D1-0285-E22D-7264-B8CDCFF90086}"/>
              </a:ext>
            </a:extLst>
          </p:cNvPr>
          <p:cNvSpPr/>
          <p:nvPr/>
        </p:nvSpPr>
        <p:spPr>
          <a:xfrm>
            <a:off x="0" y="6705600"/>
            <a:ext cx="3850105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197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8D317A9-DCB7-6884-BA57-F6726C91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8037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REGISTRY CALLBACK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6A81-4532-D380-142C-DCB21B14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11" y="1214573"/>
            <a:ext cx="7947976" cy="5210790"/>
          </a:xfrm>
          <a:prstGeom prst="rect">
            <a:avLst/>
          </a:prstGeom>
        </p:spPr>
      </p:pic>
      <p:sp>
        <p:nvSpPr>
          <p:cNvPr id="8" name="PB">
            <a:extLst>
              <a:ext uri="{FF2B5EF4-FFF2-40B4-BE49-F238E27FC236}">
                <a16:creationId xmlns:a16="http://schemas.microsoft.com/office/drawing/2014/main" id="{F25B130B-80BD-5C6D-6E6F-50446E594BE7}"/>
              </a:ext>
            </a:extLst>
          </p:cNvPr>
          <p:cNvSpPr/>
          <p:nvPr/>
        </p:nvSpPr>
        <p:spPr>
          <a:xfrm>
            <a:off x="0" y="6705600"/>
            <a:ext cx="4170947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91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8D317A9-DCB7-6884-BA57-F6726C91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8037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REGISTRY CALLBACK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F1BA7-BD23-2919-CFD4-C010C388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25" y="1559173"/>
            <a:ext cx="8942715" cy="4906824"/>
          </a:xfrm>
          <a:prstGeom prst="rect">
            <a:avLst/>
          </a:prstGeom>
        </p:spPr>
      </p:pic>
      <p:sp>
        <p:nvSpPr>
          <p:cNvPr id="4" name="PB">
            <a:extLst>
              <a:ext uri="{FF2B5EF4-FFF2-40B4-BE49-F238E27FC236}">
                <a16:creationId xmlns:a16="http://schemas.microsoft.com/office/drawing/2014/main" id="{83FC65E2-DC4F-5C50-1AAE-037294E1C6C8}"/>
              </a:ext>
            </a:extLst>
          </p:cNvPr>
          <p:cNvSpPr/>
          <p:nvPr/>
        </p:nvSpPr>
        <p:spPr>
          <a:xfrm>
            <a:off x="0" y="6705600"/>
            <a:ext cx="4491789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047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8D317A9-DCB7-6884-BA57-F6726C91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257744"/>
            <a:ext cx="10353761" cy="1326321"/>
          </a:xfrm>
        </p:spPr>
        <p:txBody>
          <a:bodyPr>
            <a:normAutofit/>
          </a:bodyPr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REGISTRY CALLBACK DEMO</a:t>
            </a:r>
            <a:endParaRPr lang="he-IL" sz="3500" b="1" cap="all" dirty="0">
              <a:solidFill>
                <a:schemeClr val="bg1"/>
              </a:solidFill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7" name="PB">
            <a:extLst>
              <a:ext uri="{FF2B5EF4-FFF2-40B4-BE49-F238E27FC236}">
                <a16:creationId xmlns:a16="http://schemas.microsoft.com/office/drawing/2014/main" id="{C7A41899-8B21-423C-6553-5C790FC42C1D}"/>
              </a:ext>
            </a:extLst>
          </p:cNvPr>
          <p:cNvSpPr/>
          <p:nvPr/>
        </p:nvSpPr>
        <p:spPr>
          <a:xfrm>
            <a:off x="0" y="6705600"/>
            <a:ext cx="4812631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Registry_Hide_Value">
            <a:hlinkClick r:id="" action="ppaction://media"/>
            <a:extLst>
              <a:ext uri="{FF2B5EF4-FFF2-40B4-BE49-F238E27FC236}">
                <a16:creationId xmlns:a16="http://schemas.microsoft.com/office/drawing/2014/main" id="{3DF4FC03-D365-2942-14EA-9669329D80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9843"/>
          <a:stretch/>
        </p:blipFill>
        <p:spPr>
          <a:xfrm>
            <a:off x="57559" y="846231"/>
            <a:ext cx="9727710" cy="534873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103383-DB3D-7135-1779-1B0539301BBC}"/>
              </a:ext>
            </a:extLst>
          </p:cNvPr>
          <p:cNvSpPr/>
          <p:nvPr/>
        </p:nvSpPr>
        <p:spPr>
          <a:xfrm>
            <a:off x="9906465" y="930231"/>
            <a:ext cx="2178657" cy="11479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Adding registry value to the protected registry values list</a:t>
            </a:r>
            <a:endParaRPr lang="he-I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61FADB-35E2-E529-E1EC-E173CCFC7CD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10995794" y="2078181"/>
            <a:ext cx="0" cy="50755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3B86D0-D868-A8C8-5534-885BC45A099F}"/>
              </a:ext>
            </a:extLst>
          </p:cNvPr>
          <p:cNvSpPr/>
          <p:nvPr/>
        </p:nvSpPr>
        <p:spPr>
          <a:xfrm>
            <a:off x="9906465" y="2585739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Querying the registry values under Run key</a:t>
            </a:r>
            <a:endParaRPr lang="he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C52703-5A96-7B68-C0DA-8012F0CCA32D}"/>
              </a:ext>
            </a:extLst>
          </p:cNvPr>
          <p:cNvSpPr/>
          <p:nvPr/>
        </p:nvSpPr>
        <p:spPr>
          <a:xfrm>
            <a:off x="9906464" y="4239045"/>
            <a:ext cx="2178657" cy="13944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Once the value is removed from the protected list, it can be viewed again</a:t>
            </a:r>
            <a:endParaRPr lang="he-I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7F6AA2-DCB0-38D0-C800-1B72D5D1AF7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10995793" y="3551822"/>
            <a:ext cx="1" cy="6872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4CF99A-A06A-9C30-F010-03C1BCFF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 UNREGISTERING CALLBACKS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48ED13-27C3-3923-64E1-FF96C9C1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94" y="2296859"/>
            <a:ext cx="10353762" cy="3695136"/>
          </a:xfrm>
        </p:spPr>
        <p:txBody>
          <a:bodyPr/>
          <a:lstStyle/>
          <a:p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How to match a callback with a specific kernel driver?</a:t>
            </a:r>
          </a:p>
          <a:p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Demo – Unregistering 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WdFilter’s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 object callback</a:t>
            </a: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72B840-E6BA-638E-44E2-3FD986275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364" y="1825632"/>
            <a:ext cx="5343063" cy="4007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586AA-2DB9-91B4-C5A0-C39B0BE0B800}"/>
              </a:ext>
            </a:extLst>
          </p:cNvPr>
          <p:cNvSpPr txBox="1"/>
          <p:nvPr/>
        </p:nvSpPr>
        <p:spPr>
          <a:xfrm>
            <a:off x="6912490" y="1825632"/>
            <a:ext cx="4983739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EDRs &amp; AVs: Using callbacks</a:t>
            </a:r>
            <a:br>
              <a:rPr lang="en-US" sz="22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br>
              <a:rPr lang="en-US" sz="22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lang="en-US" sz="22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Me:</a:t>
            </a:r>
            <a:endParaRPr lang="he-IL" sz="22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11" name="PB">
            <a:extLst>
              <a:ext uri="{FF2B5EF4-FFF2-40B4-BE49-F238E27FC236}">
                <a16:creationId xmlns:a16="http://schemas.microsoft.com/office/drawing/2014/main" id="{A6109001-3F6A-39C8-1B3D-A6458C0299F2}"/>
              </a:ext>
            </a:extLst>
          </p:cNvPr>
          <p:cNvSpPr/>
          <p:nvPr/>
        </p:nvSpPr>
        <p:spPr>
          <a:xfrm>
            <a:off x="0" y="6705600"/>
            <a:ext cx="5133474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154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E33D83-CDF0-B7D6-6725-2EC51860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0"/>
            <a:ext cx="10353761" cy="1326321"/>
          </a:xfrm>
        </p:spPr>
        <p:txBody>
          <a:bodyPr/>
          <a:lstStyle/>
          <a:p>
            <a:pPr marL="228600" algn="ctr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</a:pPr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WHAT IS A KERNEL CALLBACK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17EAE9-8FE5-5331-A71E-D12467B4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457308"/>
            <a:ext cx="10353762" cy="996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“The kernel's callback mechanism provides a general way for drivers to request and provide notification when certain conditions are satisfied.” – 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Docs</a:t>
            </a: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24B209-2387-4AD9-FD64-4F6FCB297336}"/>
              </a:ext>
            </a:extLst>
          </p:cNvPr>
          <p:cNvSpPr/>
          <p:nvPr/>
        </p:nvSpPr>
        <p:spPr>
          <a:xfrm>
            <a:off x="816783" y="3841165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Callback List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556122-A562-8CFB-4670-78F4D89E6E5E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995440" y="4324207"/>
            <a:ext cx="133700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7CD315-455A-6D3C-0EE8-3840318E032A}"/>
              </a:ext>
            </a:extLst>
          </p:cNvPr>
          <p:cNvSpPr/>
          <p:nvPr/>
        </p:nvSpPr>
        <p:spPr>
          <a:xfrm>
            <a:off x="4332448" y="2585288"/>
            <a:ext cx="228791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A Callback/Callback Object</a:t>
            </a:r>
            <a:endParaRPr lang="he-I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9268CB-8F7B-C7EC-5191-4579A23315C7}"/>
              </a:ext>
            </a:extLst>
          </p:cNvPr>
          <p:cNvSpPr/>
          <p:nvPr/>
        </p:nvSpPr>
        <p:spPr>
          <a:xfrm>
            <a:off x="4332447" y="3841165"/>
            <a:ext cx="2374878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B Callback/Callback Object</a:t>
            </a:r>
            <a:endParaRPr lang="he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14AED6-8824-BF74-2870-580B507722F8}"/>
              </a:ext>
            </a:extLst>
          </p:cNvPr>
          <p:cNvSpPr/>
          <p:nvPr/>
        </p:nvSpPr>
        <p:spPr>
          <a:xfrm>
            <a:off x="4297129" y="5097042"/>
            <a:ext cx="2410196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C Callback/Callback Object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FF479A-C8ED-955C-1D31-517E68FB90D0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2995440" y="3068330"/>
            <a:ext cx="1337008" cy="12558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AA4976-403D-331B-A6AB-82AC748B6F5A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2995440" y="4324207"/>
            <a:ext cx="1301689" cy="12558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B470A6F-05FA-AB38-DACA-CBA624409061}"/>
              </a:ext>
            </a:extLst>
          </p:cNvPr>
          <p:cNvSpPr/>
          <p:nvPr/>
        </p:nvSpPr>
        <p:spPr>
          <a:xfrm>
            <a:off x="8009013" y="2585288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A</a:t>
            </a:r>
            <a:br>
              <a:rPr lang="en-US" dirty="0"/>
            </a:br>
            <a:r>
              <a:rPr lang="en-US" dirty="0"/>
              <a:t>Callback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139C74-53D9-31C0-7FD8-51DE3ECBBD92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6620365" y="3068330"/>
            <a:ext cx="138864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0F1525-B7E8-0E94-B9D2-B0DDAD17ABB2}"/>
              </a:ext>
            </a:extLst>
          </p:cNvPr>
          <p:cNvSpPr/>
          <p:nvPr/>
        </p:nvSpPr>
        <p:spPr>
          <a:xfrm>
            <a:off x="8009014" y="3841165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B</a:t>
            </a:r>
            <a:br>
              <a:rPr lang="en-US" dirty="0"/>
            </a:br>
            <a:r>
              <a:rPr lang="en-US" dirty="0"/>
              <a:t>Callback</a:t>
            </a:r>
            <a:endParaRPr lang="he-I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C89711-4B50-50AE-FEEB-C44A1A4D832C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6707325" y="4324207"/>
            <a:ext cx="130168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18443C-BEC9-09C2-6574-04CDD2F4BE0F}"/>
              </a:ext>
            </a:extLst>
          </p:cNvPr>
          <p:cNvSpPr/>
          <p:nvPr/>
        </p:nvSpPr>
        <p:spPr>
          <a:xfrm>
            <a:off x="8009015" y="5097042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C</a:t>
            </a:r>
            <a:br>
              <a:rPr lang="en-US" dirty="0"/>
            </a:br>
            <a:r>
              <a:rPr lang="en-US" dirty="0"/>
              <a:t>Callback</a:t>
            </a:r>
            <a:endParaRPr lang="he-I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1D3FF0-D84E-F340-FAD4-0C72E827C6D3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6707325" y="5580084"/>
            <a:ext cx="130169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B">
            <a:extLst>
              <a:ext uri="{FF2B5EF4-FFF2-40B4-BE49-F238E27FC236}">
                <a16:creationId xmlns:a16="http://schemas.microsoft.com/office/drawing/2014/main" id="{1A649C79-D1E1-991F-00BE-D31EBA438F78}"/>
              </a:ext>
            </a:extLst>
          </p:cNvPr>
          <p:cNvSpPr/>
          <p:nvPr/>
        </p:nvSpPr>
        <p:spPr>
          <a:xfrm>
            <a:off x="0" y="6705600"/>
            <a:ext cx="1604211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4983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E33D83-CDF0-B7D6-6725-2EC51860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-243840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UNREGISTERING CALLBACKS DEMO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2EB194E9-9144-70B8-D586-36F6DF4745DA}"/>
              </a:ext>
            </a:extLst>
          </p:cNvPr>
          <p:cNvSpPr/>
          <p:nvPr/>
        </p:nvSpPr>
        <p:spPr>
          <a:xfrm>
            <a:off x="0" y="6705600"/>
            <a:ext cx="5775158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ObCallback_Removal">
            <a:hlinkClick r:id="" action="ppaction://media"/>
            <a:extLst>
              <a:ext uri="{FF2B5EF4-FFF2-40B4-BE49-F238E27FC236}">
                <a16:creationId xmlns:a16="http://schemas.microsoft.com/office/drawing/2014/main" id="{18FC40A9-28A9-3837-DACF-DDAF3BFF20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9843"/>
          <a:stretch/>
        </p:blipFill>
        <p:spPr>
          <a:xfrm>
            <a:off x="45504" y="669327"/>
            <a:ext cx="9701541" cy="56839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1CEB9D-6989-7646-BDBB-8329F5D9D25E}"/>
              </a:ext>
            </a:extLst>
          </p:cNvPr>
          <p:cNvSpPr/>
          <p:nvPr/>
        </p:nvSpPr>
        <p:spPr>
          <a:xfrm>
            <a:off x="9909321" y="669327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Listing the registered process object callbacks</a:t>
            </a:r>
            <a:endParaRPr lang="he-I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B69EB5-CBA6-7F38-49FC-F56FDB637625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10998650" y="1635410"/>
            <a:ext cx="2" cy="5828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A4E3ED-637C-544A-1948-297B17E10850}"/>
              </a:ext>
            </a:extLst>
          </p:cNvPr>
          <p:cNvSpPr/>
          <p:nvPr/>
        </p:nvSpPr>
        <p:spPr>
          <a:xfrm>
            <a:off x="9909323" y="2218220"/>
            <a:ext cx="2178657" cy="14696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Getting the location of </a:t>
            </a:r>
            <a:r>
              <a:rPr lang="en-US" dirty="0" err="1"/>
              <a:t>WdFilter’s</a:t>
            </a:r>
            <a:r>
              <a:rPr lang="en-US" dirty="0"/>
              <a:t> (Windows Defender) object callback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EDD26D-8105-690A-F59A-F188978C5F27}"/>
              </a:ext>
            </a:extLst>
          </p:cNvPr>
          <p:cNvSpPr/>
          <p:nvPr/>
        </p:nvSpPr>
        <p:spPr>
          <a:xfrm>
            <a:off x="9909322" y="4270713"/>
            <a:ext cx="2178657" cy="13944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Replacing this value on the object callback’s list with a dummy function</a:t>
            </a:r>
            <a:endParaRPr lang="he-I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7B8A2B-36E6-9BB5-75EF-C9158151F0C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0998651" y="3687902"/>
            <a:ext cx="1" cy="58281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71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4CF99A-A06A-9C30-F010-03C1BCFF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DISABLING ETW-TI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C026A3-6403-BB29-45CE-6AA04EFBB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“Event Tracing for Windows (ETW) provides a mechanism to trace and log events that are raised by user-mode applications and kernel-mode drivers. ETW is implemented in the Windows operating system and provides developers a fast, reliable, and versatile set of event tracing features.” – 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Docs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ETW-TI (Threat Intelligence) is an ETW provider that provides insight on a security related events, giving security products a powerful tool to monitor potentially dangerous behaviors (such as: remote 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QueueAPC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 shellcode injection).</a:t>
            </a: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0" name="PB">
            <a:extLst>
              <a:ext uri="{FF2B5EF4-FFF2-40B4-BE49-F238E27FC236}">
                <a16:creationId xmlns:a16="http://schemas.microsoft.com/office/drawing/2014/main" id="{504C34CB-ACBB-7AC7-4A35-DBBEB8DAC1C6}"/>
              </a:ext>
            </a:extLst>
          </p:cNvPr>
          <p:cNvSpPr/>
          <p:nvPr/>
        </p:nvSpPr>
        <p:spPr>
          <a:xfrm>
            <a:off x="0" y="6705600"/>
            <a:ext cx="6096000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107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7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DA6172-57A5-4A96-9469-DCABB419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pPr marL="228600" algn="ctr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</a:pPr>
            <a:r>
              <a:rPr lang="en-US" sz="4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 WHOAMI</a:t>
            </a:r>
            <a:endParaRPr lang="he-IL" sz="40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E4EE1C-2096-4C98-B25E-985723CBC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pPr marL="5715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Doing open source – https://github.com/idov31</a:t>
            </a:r>
          </a:p>
          <a:p>
            <a:pPr marL="1028700" lvl="3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Nidhogg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marL="1028700" lvl="3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Sandman</a:t>
            </a:r>
          </a:p>
          <a:p>
            <a:pPr marL="1028700" lvl="3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Cronos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marL="5715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Posting blogs – https://idov31.github.io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927B-ADB8-D1C9-60F6-48E8A6960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64" y="2093635"/>
            <a:ext cx="2924092" cy="29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19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4CF99A-A06A-9C30-F010-03C1BCFF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8998"/>
            <a:ext cx="10353761" cy="1326321"/>
          </a:xfrm>
        </p:spPr>
        <p:txBody>
          <a:bodyPr>
            <a:normAutofit/>
          </a:bodyPr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DISABLING ETW-TI</a:t>
            </a:r>
            <a:endParaRPr lang="he-IL" sz="3500" b="1" cap="all" dirty="0">
              <a:solidFill>
                <a:schemeClr val="bg1"/>
              </a:solidFill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3C126D-1544-7855-9C9E-0CEFF88234D7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96577" y="3766700"/>
            <a:ext cx="948777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37BE43-B6E2-237F-199D-041AF11B5D8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203056" y="3766699"/>
            <a:ext cx="1084137" cy="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6FF059-635C-345E-CDDA-25D519C22361}"/>
              </a:ext>
            </a:extLst>
          </p:cNvPr>
          <p:cNvSpPr txBox="1"/>
          <p:nvPr/>
        </p:nvSpPr>
        <p:spPr>
          <a:xfrm>
            <a:off x="8633376" y="6397495"/>
            <a:ext cx="310077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source: https://www.vergiliusproject.com</a:t>
            </a:r>
            <a:endParaRPr lang="he-IL" sz="14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FCB07-244C-1687-B723-48EBF4BB1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" b="525"/>
          <a:stretch/>
        </p:blipFill>
        <p:spPr>
          <a:xfrm>
            <a:off x="457854" y="1026164"/>
            <a:ext cx="3138723" cy="5481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87DD59-0D22-8681-1F21-5D8DE817B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354" y="2199113"/>
            <a:ext cx="3657702" cy="3135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C44E91-F7B2-FA07-77C5-44B30D6A59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207"/>
          <a:stretch/>
        </p:blipFill>
        <p:spPr>
          <a:xfrm>
            <a:off x="9287193" y="2763581"/>
            <a:ext cx="2697273" cy="2006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PB">
            <a:extLst>
              <a:ext uri="{FF2B5EF4-FFF2-40B4-BE49-F238E27FC236}">
                <a16:creationId xmlns:a16="http://schemas.microsoft.com/office/drawing/2014/main" id="{10B0319C-597A-CB22-F6C8-2FEE76FA7AD4}"/>
              </a:ext>
            </a:extLst>
          </p:cNvPr>
          <p:cNvSpPr/>
          <p:nvPr/>
        </p:nvSpPr>
        <p:spPr>
          <a:xfrm>
            <a:off x="0" y="6705600"/>
            <a:ext cx="6416842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44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4CF99A-A06A-9C30-F010-03C1BCFF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pPr algn="ctr" rtl="1"/>
            <a:r>
              <a:rPr lang="en-US" sz="3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DISABLING ETW-TI</a:t>
            </a:r>
            <a:endParaRPr lang="he-IL" sz="3400" b="1" cap="all" dirty="0">
              <a:solidFill>
                <a:schemeClr val="bg1"/>
              </a:solidFill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0CC4E9-276B-55A5-7D3C-3C8488E236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"/>
          <a:stretch/>
        </p:blipFill>
        <p:spPr>
          <a:xfrm>
            <a:off x="2057800" y="927234"/>
            <a:ext cx="8478253" cy="5644498"/>
          </a:xfrm>
          <a:prstGeom prst="rect">
            <a:avLst/>
          </a:prstGeom>
        </p:spPr>
      </p:pic>
      <p:sp>
        <p:nvSpPr>
          <p:cNvPr id="4" name="PB">
            <a:extLst>
              <a:ext uri="{FF2B5EF4-FFF2-40B4-BE49-F238E27FC236}">
                <a16:creationId xmlns:a16="http://schemas.microsoft.com/office/drawing/2014/main" id="{D0A29C89-70F1-16A9-BC6F-41E092D9B002}"/>
              </a:ext>
            </a:extLst>
          </p:cNvPr>
          <p:cNvSpPr/>
          <p:nvPr/>
        </p:nvSpPr>
        <p:spPr>
          <a:xfrm>
            <a:off x="0" y="6705600"/>
            <a:ext cx="6737684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7872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4CF99A-A06A-9C30-F010-03C1BCFF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>
            <a:normAutofit/>
          </a:bodyPr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 IRP HOOKING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AC650-6592-2371-D345-3DFA1B0E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526" y="1208043"/>
            <a:ext cx="5795594" cy="53850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“Each driver object represents the image of a loaded kernel-mode driver. A pointer to the driver object is an input parameter to a driver's 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DriverEntry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, 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AddDevice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, and optional Reinitialize routines and to its Unload routine, if any.”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“[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MajorFunction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] is a dispatch table consisting of an array of entry points for the driver's 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DispatchXxx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 routines. The array's index values are the IRP_MJ_XXX values representing each IRP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major function code. Each driver must set entry points in this array for the IRP_MJ_XXX requests that the driver handles.” - 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Docs </a:t>
            </a: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D6590-ACD0-76E4-61A4-04C05881B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9433" y="1698569"/>
            <a:ext cx="5368709" cy="3579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PB">
            <a:extLst>
              <a:ext uri="{FF2B5EF4-FFF2-40B4-BE49-F238E27FC236}">
                <a16:creationId xmlns:a16="http://schemas.microsoft.com/office/drawing/2014/main" id="{946F940B-863D-15E9-C4B7-04791D2EAE3A}"/>
              </a:ext>
            </a:extLst>
          </p:cNvPr>
          <p:cNvSpPr/>
          <p:nvPr/>
        </p:nvSpPr>
        <p:spPr>
          <a:xfrm>
            <a:off x="0" y="6705600"/>
            <a:ext cx="7058527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42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4CF99A-A06A-9C30-F010-03C1BCFF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>
            <a:normAutofit/>
          </a:bodyPr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 IRP HOOKING</a:t>
            </a:r>
            <a:endParaRPr lang="he-IL" sz="3500" b="1" cap="all" dirty="0">
              <a:solidFill>
                <a:schemeClr val="bg1"/>
              </a:solidFill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79C579-4750-E4AB-CBE4-8593EAB17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87" y="2037449"/>
            <a:ext cx="10353762" cy="36951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“An I/O request packets (IRP) is the basic I/O manager structure used to communicate with drivers and to allow drivers to communicate with each other. A packet consists of two different parts:</a:t>
            </a:r>
          </a:p>
          <a:p>
            <a:pPr marL="742950" lvl="2" indent="-285750">
              <a:lnSpc>
                <a:spcPct val="100000"/>
              </a:lnSpc>
              <a:spcBef>
                <a:spcPts val="1000"/>
              </a:spcBef>
            </a:pPr>
            <a:r>
              <a:rPr lang="en-US" sz="1800" b="1" i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Header</a:t>
            </a:r>
            <a:r>
              <a:rPr lang="en-US" sz="18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, or fixed part of the packet — This is used by the I/O manager to store information about the original request. </a:t>
            </a:r>
            <a:br>
              <a:rPr lang="en-US" sz="18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18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marL="742950" lvl="2" indent="-285750">
              <a:lnSpc>
                <a:spcPct val="100000"/>
              </a:lnSpc>
              <a:spcBef>
                <a:spcPts val="1000"/>
              </a:spcBef>
            </a:pPr>
            <a:r>
              <a:rPr lang="en-US" sz="1800" b="1" i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I/O stack locations </a:t>
            </a:r>
            <a:r>
              <a:rPr lang="en-US" sz="18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— Stack location contains the parameters, function codes, and context used by the corresponding driver to determine what it is supposed to be doing.” – </a:t>
            </a:r>
            <a:r>
              <a:rPr lang="en-US" sz="18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Docs </a:t>
            </a:r>
            <a:br>
              <a:rPr lang="en-US" sz="18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18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FF72D0D1-4DC9-13D5-689B-841AB6F63F43}"/>
              </a:ext>
            </a:extLst>
          </p:cNvPr>
          <p:cNvSpPr/>
          <p:nvPr/>
        </p:nvSpPr>
        <p:spPr>
          <a:xfrm>
            <a:off x="0" y="6705600"/>
            <a:ext cx="7379368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8367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4CF99A-A06A-9C30-F010-03C1BCFF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COMMON IRP HOOKS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530F4B-E794-E14A-CA3A-CC1A35BD3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56" y="2150772"/>
            <a:ext cx="10353762" cy="36951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IRP hooking is when a malicious driver hooks an IRP handler of another driver.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A common example is to hook IRP_MJ_CREATE handler of the NTFS driver to prevent file opening.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Another common examples: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IRP_MJ_DEVICE_CONTROL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IRP_MJ_WRITE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IRP_MJ_READ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IRP_MJ_DIRECTORY (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ntfs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8" name="PB">
            <a:extLst>
              <a:ext uri="{FF2B5EF4-FFF2-40B4-BE49-F238E27FC236}">
                <a16:creationId xmlns:a16="http://schemas.microsoft.com/office/drawing/2014/main" id="{E99B82FF-B10E-FE18-FF67-791AA0A78023}"/>
              </a:ext>
            </a:extLst>
          </p:cNvPr>
          <p:cNvSpPr/>
          <p:nvPr/>
        </p:nvSpPr>
        <p:spPr>
          <a:xfrm>
            <a:off x="0" y="6705600"/>
            <a:ext cx="7700211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253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4CF99A-A06A-9C30-F010-03C1BCFF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63286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IRP HOOKING DEMO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PB">
            <a:extLst>
              <a:ext uri="{FF2B5EF4-FFF2-40B4-BE49-F238E27FC236}">
                <a16:creationId xmlns:a16="http://schemas.microsoft.com/office/drawing/2014/main" id="{3AE09DE0-EF44-29BC-F3D0-B6D3BA771428}"/>
              </a:ext>
            </a:extLst>
          </p:cNvPr>
          <p:cNvSpPr/>
          <p:nvPr/>
        </p:nvSpPr>
        <p:spPr>
          <a:xfrm>
            <a:off x="0" y="6705600"/>
            <a:ext cx="8021052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File_Deletion">
            <a:hlinkClick r:id="" action="ppaction://media"/>
            <a:extLst>
              <a:ext uri="{FF2B5EF4-FFF2-40B4-BE49-F238E27FC236}">
                <a16:creationId xmlns:a16="http://schemas.microsoft.com/office/drawing/2014/main" id="{50330143-4358-93A7-C611-30AEA5984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9728"/>
          <a:stretch/>
        </p:blipFill>
        <p:spPr>
          <a:xfrm>
            <a:off x="64228" y="830385"/>
            <a:ext cx="9596434" cy="56337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FE37E8-7DCA-DFDA-35E1-61AE6C2D5AE9}"/>
              </a:ext>
            </a:extLst>
          </p:cNvPr>
          <p:cNvSpPr/>
          <p:nvPr/>
        </p:nvSpPr>
        <p:spPr>
          <a:xfrm>
            <a:off x="9820257" y="1114661"/>
            <a:ext cx="2178657" cy="12310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Hooking NTFS’s driver IRP_MJ_CREATE</a:t>
            </a:r>
            <a:endParaRPr lang="he-I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EEDB20-232A-ECE1-9994-5C51756567E1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flipH="1">
            <a:off x="10909585" y="2345738"/>
            <a:ext cx="1" cy="53767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B35B21-542C-ECC1-4B78-9CB037EC0873}"/>
              </a:ext>
            </a:extLst>
          </p:cNvPr>
          <p:cNvSpPr/>
          <p:nvPr/>
        </p:nvSpPr>
        <p:spPr>
          <a:xfrm>
            <a:off x="9820256" y="2883409"/>
            <a:ext cx="2178657" cy="12310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When an attempt to access the file is made, check the file’s name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3FCF85-A6FC-1F66-CAE9-4D4C254D4657}"/>
              </a:ext>
            </a:extLst>
          </p:cNvPr>
          <p:cNvSpPr/>
          <p:nvPr/>
        </p:nvSpPr>
        <p:spPr>
          <a:xfrm>
            <a:off x="9820255" y="4652157"/>
            <a:ext cx="2178657" cy="12310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Block if the file’s name is Sauron</a:t>
            </a:r>
            <a:endParaRPr lang="he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BFF9B8-5726-B151-6613-6452D549B03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0909584" y="4114486"/>
            <a:ext cx="1" cy="53767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  <a14:imgEffect>
                      <a14:brightnessContrast bright="-16000" contrast="-24000"/>
                    </a14:imgEffect>
                  </a14:imgLayer>
                </a14:imgProps>
              </a:ext>
            </a:extLst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D0673C6-5308-E9A6-2DFE-40EF35220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36" y="1149615"/>
            <a:ext cx="3585131" cy="5644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BF44B1-7A7E-5C1D-303C-0F34662912A9}"/>
              </a:ext>
            </a:extLst>
          </p:cNvPr>
          <p:cNvSpPr txBox="1">
            <a:spLocks/>
          </p:cNvSpPr>
          <p:nvPr/>
        </p:nvSpPr>
        <p:spPr>
          <a:xfrm>
            <a:off x="653913" y="1935921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What are 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PatchGuard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 and DSE and how does they work?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>
              <a:lnSpc>
                <a:spcPct val="100000"/>
              </a:lnSpc>
            </a:pP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Ways around 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PatchGuard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 and DSE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ECC499-7C16-9109-B60F-D390F19C4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 BASIC KERNEL MITIGATIONS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PB">
            <a:extLst>
              <a:ext uri="{FF2B5EF4-FFF2-40B4-BE49-F238E27FC236}">
                <a16:creationId xmlns:a16="http://schemas.microsoft.com/office/drawing/2014/main" id="{DF407F49-2E5A-A382-160E-E048E236794F}"/>
              </a:ext>
            </a:extLst>
          </p:cNvPr>
          <p:cNvSpPr/>
          <p:nvPr/>
        </p:nvSpPr>
        <p:spPr>
          <a:xfrm>
            <a:off x="0" y="6705600"/>
            <a:ext cx="8341895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9486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16BBCB1-6A64-31A1-87B4-51B6AC0A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PATCHGUARD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9F9D07-A82F-3E39-FA2E-A625F61CC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Kernel Patch Protection (KPP) or 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PatchGuard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, is a security feature that was introduced on Windows XP x64 and its main goal is protect the critical structures from being patched by causing a BSOD with kernel error number 0x109.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PatchGuard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is triggered at unknown time intervals.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Initialized on system boot by the windows boot manager.</a:t>
            </a: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6" name="PB">
            <a:extLst>
              <a:ext uri="{FF2B5EF4-FFF2-40B4-BE49-F238E27FC236}">
                <a16:creationId xmlns:a16="http://schemas.microsoft.com/office/drawing/2014/main" id="{5D1BEA63-4D65-F1E1-FA15-4883727605D3}"/>
              </a:ext>
            </a:extLst>
          </p:cNvPr>
          <p:cNvSpPr/>
          <p:nvPr/>
        </p:nvSpPr>
        <p:spPr>
          <a:xfrm>
            <a:off x="0" y="6705600"/>
            <a:ext cx="8662737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4352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7F3CCF9-4F62-9A48-7A21-9249889B4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975086"/>
              </p:ext>
            </p:extLst>
          </p:nvPr>
        </p:nvGraphicFramePr>
        <p:xfrm>
          <a:off x="2632019" y="1963087"/>
          <a:ext cx="3688049" cy="4118268"/>
        </p:xfrm>
        <a:graphic>
          <a:graphicData uri="http://schemas.openxmlformats.org/drawingml/2006/table">
            <a:tbl>
              <a:tblPr/>
              <a:tblGrid>
                <a:gridCol w="438429">
                  <a:extLst>
                    <a:ext uri="{9D8B030D-6E8A-4147-A177-3AD203B41FA5}">
                      <a16:colId xmlns:a16="http://schemas.microsoft.com/office/drawing/2014/main" val="2406507885"/>
                    </a:ext>
                  </a:extLst>
                </a:gridCol>
                <a:gridCol w="3249620">
                  <a:extLst>
                    <a:ext uri="{9D8B030D-6E8A-4147-A177-3AD203B41FA5}">
                      <a16:colId xmlns:a16="http://schemas.microsoft.com/office/drawing/2014/main" val="2010058041"/>
                    </a:ext>
                  </a:extLst>
                </a:gridCol>
              </a:tblGrid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0x0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generic data region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67613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function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51935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0x2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processor interrupt dispatch table (IDT)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022047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0x3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processor global descriptor table (GDT)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984878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0x4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type-1 process list corruption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610789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0x5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type-2 process list corruption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355043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0x6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debug routine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580711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0x7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critical MSR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054496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0x8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Object type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844861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0x9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processor IVT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73890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0xA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Modification of a system service function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318266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0xB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generic session data region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3321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0xC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Modification of a session function or .</a:t>
                      </a:r>
                      <a:r>
                        <a:rPr lang="en-US" sz="1100" b="1" kern="1200" dirty="0" err="1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pdata</a:t>
                      </a:r>
                      <a:endParaRPr lang="en-US" sz="1100" b="1" kern="1200" dirty="0">
                        <a:ln w="635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384685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0xD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Modification of an import table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001660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0xE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Modification of a session import table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133468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0xF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Ps Win32 callout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87101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0x10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Debug switch routine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58874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0x11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IRP allocator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15178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0x12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Driver call dispatcher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952938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0x13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IRP completion dispatcher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910216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0x14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IRP deallocator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623998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0x15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processor control register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128867"/>
                  </a:ext>
                </a:extLst>
              </a:tr>
            </a:tbl>
          </a:graphicData>
        </a:graphic>
      </p:graphicFrame>
      <p:sp>
        <p:nvSpPr>
          <p:cNvPr id="9" name="PB">
            <a:extLst>
              <a:ext uri="{FF2B5EF4-FFF2-40B4-BE49-F238E27FC236}">
                <a16:creationId xmlns:a16="http://schemas.microsoft.com/office/drawing/2014/main" id="{9F64AB23-880C-F121-5E6E-A0E0CEF13E8A}"/>
              </a:ext>
            </a:extLst>
          </p:cNvPr>
          <p:cNvSpPr/>
          <p:nvPr/>
        </p:nvSpPr>
        <p:spPr>
          <a:xfrm>
            <a:off x="0" y="6705600"/>
            <a:ext cx="8983579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260948-F596-7489-E319-F46B9ECD8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52904"/>
              </p:ext>
            </p:extLst>
          </p:nvPr>
        </p:nvGraphicFramePr>
        <p:xfrm>
          <a:off x="6542059" y="1963087"/>
          <a:ext cx="4357790" cy="4160789"/>
        </p:xfrm>
        <a:graphic>
          <a:graphicData uri="http://schemas.openxmlformats.org/drawingml/2006/table">
            <a:tbl>
              <a:tblPr/>
              <a:tblGrid>
                <a:gridCol w="518046">
                  <a:extLst>
                    <a:ext uri="{9D8B030D-6E8A-4147-A177-3AD203B41FA5}">
                      <a16:colId xmlns:a16="http://schemas.microsoft.com/office/drawing/2014/main" val="2447330149"/>
                    </a:ext>
                  </a:extLst>
                </a:gridCol>
                <a:gridCol w="3839744">
                  <a:extLst>
                    <a:ext uri="{9D8B030D-6E8A-4147-A177-3AD203B41FA5}">
                      <a16:colId xmlns:a16="http://schemas.microsoft.com/office/drawing/2014/main" val="1758886843"/>
                    </a:ext>
                  </a:extLst>
                </a:gridCol>
              </a:tblGrid>
              <a:tr h="229715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0x16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Critical floating point control register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03467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0x17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Local APIC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376231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0x18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Kernel notification callout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78991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0x19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Loaded module list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41651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0x1A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Type 3 process </a:t>
                      </a:r>
                      <a:r>
                        <a:rPr lang="fr-FR" sz="1100" b="1" kern="1200" dirty="0" err="1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fr-FR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corruption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665031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0x1B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Type 4 process </a:t>
                      </a:r>
                      <a:r>
                        <a:rPr lang="fr-FR" sz="1100" b="1" kern="1200" dirty="0" err="1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fr-FR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 corruption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115901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0x1C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Driver object corruption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79063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0x1D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Executive callback object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349915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0x1E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Modification of module padding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667046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0x1F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Modification of a protected process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577515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0x20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generic data region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895096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0x21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page hash mismatch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326236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0x22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 session page hash mismatch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063442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0x23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Load config directory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799511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0x24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Inverted function table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214868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0x25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Session configuration modification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307504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0x26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An extended processor control register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742930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0x27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Type 1 pool corruption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078297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0x28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Type 2 pool corruption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674654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0x29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Type 3 pool corruption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720957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0x101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General pool corruption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80484"/>
                  </a:ext>
                </a:extLst>
              </a:tr>
              <a:tr h="130733"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0x102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Modification of win32k.sys</a:t>
                      </a:r>
                    </a:p>
                  </a:txBody>
                  <a:tcPr marL="19554" marR="19554" marT="9777" marB="97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794481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DD9ADA4-D959-9951-7EBB-59CEB7CD3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215102"/>
              </p:ext>
            </p:extLst>
          </p:nvPr>
        </p:nvGraphicFramePr>
        <p:xfrm>
          <a:off x="2500761" y="1627016"/>
          <a:ext cx="8128000" cy="518160"/>
        </p:xfrm>
        <a:graphic>
          <a:graphicData uri="http://schemas.openxmlformats.org/drawingml/2006/table">
            <a:tbl>
              <a:tblPr rtl="1" firstRow="1" bandRow="1">
                <a:tableStyleId>{9D7B26C5-4107-4FEC-AEDC-1716B250A1EF}</a:tableStyleId>
              </a:tblPr>
              <a:tblGrid>
                <a:gridCol w="3602527">
                  <a:extLst>
                    <a:ext uri="{9D8B030D-6E8A-4147-A177-3AD203B41FA5}">
                      <a16:colId xmlns:a16="http://schemas.microsoft.com/office/drawing/2014/main" val="4049798626"/>
                    </a:ext>
                  </a:extLst>
                </a:gridCol>
                <a:gridCol w="589808">
                  <a:extLst>
                    <a:ext uri="{9D8B030D-6E8A-4147-A177-3AD203B41FA5}">
                      <a16:colId xmlns:a16="http://schemas.microsoft.com/office/drawing/2014/main" val="3445543977"/>
                    </a:ext>
                  </a:extLst>
                </a:gridCol>
                <a:gridCol w="3313215">
                  <a:extLst>
                    <a:ext uri="{9D8B030D-6E8A-4147-A177-3AD203B41FA5}">
                      <a16:colId xmlns:a16="http://schemas.microsoft.com/office/drawing/2014/main" val="1288058307"/>
                    </a:ext>
                  </a:extLst>
                </a:gridCol>
                <a:gridCol w="622450">
                  <a:extLst>
                    <a:ext uri="{9D8B030D-6E8A-4147-A177-3AD203B41FA5}">
                      <a16:colId xmlns:a16="http://schemas.microsoft.com/office/drawing/2014/main" val="3830512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Fault description</a:t>
                      </a:r>
                      <a:endParaRPr lang="he-IL" sz="1400" b="1" kern="1200" dirty="0">
                        <a:ln w="635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he-IL" sz="1400" b="1" kern="1200" dirty="0">
                        <a:ln w="635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endParaRPr lang="he-IL" sz="1400" b="1" kern="1200" dirty="0">
                        <a:ln w="635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he-IL" sz="1400" b="1" kern="1200" dirty="0">
                        <a:ln w="635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Fault description</a:t>
                      </a:r>
                      <a:endParaRPr lang="he-IL" sz="1400" b="1" kern="1200" dirty="0">
                        <a:ln w="635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he-IL" sz="1400" b="1" kern="1200" dirty="0">
                        <a:ln w="635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ln w="635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8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endParaRPr lang="he-IL" sz="1400" b="1" kern="1200" dirty="0">
                        <a:ln w="635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he-IL" sz="1400" b="1" kern="1200" dirty="0">
                        <a:ln w="6350">
                          <a:solidFill>
                            <a:schemeClr val="tx1"/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8000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9483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C4A336A-0CBB-401E-FFEC-0470B657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2919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PATCHGUARD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95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A71554-97DC-C5E2-5396-9BB16DF1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47" y="0"/>
            <a:ext cx="10353761" cy="1326321"/>
          </a:xfrm>
        </p:spPr>
        <p:txBody>
          <a:bodyPr/>
          <a:lstStyle/>
          <a:p>
            <a:pPr marL="228600" algn="ctr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</a:pPr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TYPES OF OBJECT CALLBACKS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A8B15A-5DF9-C826-D8BF-85B93425A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372" y="1029772"/>
            <a:ext cx="4592610" cy="5284689"/>
          </a:xfrm>
        </p:spPr>
        <p:txBody>
          <a:bodyPr>
            <a:noAutofit/>
          </a:bodyPr>
          <a:lstStyle/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CmKeyObjectType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IoFileObjectType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ExEventObjectType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ExSemaphoreObjectType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TmTransactionManagerObjectType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TmResourceManagerObjectType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TmEnlistmentObjectType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TmTransactionObjectType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PsProcessType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PsThreadType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PsJobType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SeTokenObjectType</a:t>
            </a: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C5DA5-674D-3411-A0D8-A7CC1B67C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18" y="1406006"/>
            <a:ext cx="5243599" cy="4045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1762E8DC-D2CF-956B-C719-F13E10086A39}"/>
              </a:ext>
            </a:extLst>
          </p:cNvPr>
          <p:cNvSpPr/>
          <p:nvPr/>
        </p:nvSpPr>
        <p:spPr>
          <a:xfrm>
            <a:off x="0" y="6705600"/>
            <a:ext cx="2566737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702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7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79859A-DB23-6AD4-5DD8-56F1ADA9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pPr marL="228600" algn="ctr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</a:pPr>
            <a:r>
              <a:rPr lang="en-US" sz="4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 AGENDA</a:t>
            </a:r>
            <a:endParaRPr lang="he-IL" sz="40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DF5729-313C-5E3B-F90A-4988DD65C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6" y="1118427"/>
            <a:ext cx="11670936" cy="5616327"/>
          </a:xfrm>
        </p:spPr>
        <p:txBody>
          <a:bodyPr>
            <a:noAutofit/>
          </a:bodyPr>
          <a:lstStyle/>
          <a:p>
            <a:pPr marL="5715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Offensive Kernel Development</a:t>
            </a:r>
          </a:p>
          <a:p>
            <a:pPr marL="1028700" lvl="2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Hiding your user mode malware and artifacts</a:t>
            </a:r>
          </a:p>
          <a:p>
            <a:pPr marL="1028700" lvl="2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Anti detection – </a:t>
            </a:r>
            <a:r>
              <a:rPr lang="en-US" b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Unregistering callbacks &amp; </a:t>
            </a:r>
            <a:r>
              <a:rPr lang="en-US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ETWTI</a:t>
            </a:r>
          </a:p>
          <a:p>
            <a:pPr marL="1028700" lvl="2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IRP hooking</a:t>
            </a:r>
            <a:br>
              <a:rPr lang="en-US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marL="5715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Basic Kernel Mitigations</a:t>
            </a:r>
          </a:p>
          <a:p>
            <a:pPr marL="1028700" lvl="2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PatchGuard</a:t>
            </a:r>
            <a:r>
              <a:rPr lang="en-US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 (Kernel Patch Protection)</a:t>
            </a:r>
          </a:p>
          <a:p>
            <a:pPr marL="1028700" lvl="2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DSE </a:t>
            </a:r>
            <a:br>
              <a:rPr lang="en-US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</a:br>
            <a:endParaRPr lang="en-US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marL="5715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Safe Kernel Development</a:t>
            </a:r>
          </a:p>
          <a:p>
            <a:pPr marL="571500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Low effort Lord of the Rings puns</a:t>
            </a:r>
          </a:p>
          <a:p>
            <a:pPr marL="571500" lvl="1" indent="-3429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endParaRPr lang="he-IL" sz="20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C3E54-CD31-F1F9-DE14-0D974F3F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77" y="1996168"/>
            <a:ext cx="5086977" cy="2865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09931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4CF99A-A06A-9C30-F010-03C1BCFF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COMMON IRP HOOKS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530F4B-E794-E14A-CA3A-CC1A35BD3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56" y="2150772"/>
            <a:ext cx="10353762" cy="36951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IRP hooking is when a malicious driver hooks an IRP handler of another driver.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A common example is to hook IRP_MJ_CREATE handler of the NTFS driver to prevent file opening.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Another common examples: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IRP_MJ_DEVICE_CONTROL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IRP_MJ_WRITE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IRP_MJ_READ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IRP_MJ_DIRECTORY (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ntfs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)</a:t>
            </a:r>
          </a:p>
          <a:p>
            <a:pPr>
              <a:lnSpc>
                <a:spcPct val="100000"/>
              </a:lnSpc>
            </a:pP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3DF64A8F-3C11-A650-C30B-85FD7013D619}"/>
              </a:ext>
            </a:extLst>
          </p:cNvPr>
          <p:cNvSpPr/>
          <p:nvPr/>
        </p:nvSpPr>
        <p:spPr>
          <a:xfrm>
            <a:off x="0" y="6705600"/>
            <a:ext cx="9625263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2594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16BBCB1-6A64-31A1-87B4-51B6AC0A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DISABLING PATCHGUARD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DA137A-4881-3EF2-4332-719DDC89A5D6}"/>
              </a:ext>
            </a:extLst>
          </p:cNvPr>
          <p:cNvSpPr/>
          <p:nvPr/>
        </p:nvSpPr>
        <p:spPr>
          <a:xfrm>
            <a:off x="663934" y="3005594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UEFI Application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745182-59FA-04A9-C192-7C5D850BB2AE}"/>
              </a:ext>
            </a:extLst>
          </p:cNvPr>
          <p:cNvSpPr/>
          <p:nvPr/>
        </p:nvSpPr>
        <p:spPr>
          <a:xfrm>
            <a:off x="3507850" y="3005592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Hook OslFwpKernelSetupPhase1</a:t>
            </a:r>
            <a:endParaRPr lang="he-I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F9B698-10EE-EFA4-AEC3-9E9D9F10EA3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842591" y="3488634"/>
            <a:ext cx="665259" cy="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A5D7B3-CB33-2468-A627-28B60BFA97F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5686507" y="3488633"/>
            <a:ext cx="818988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E410E2-004E-5770-79DE-A34B85348B48}"/>
              </a:ext>
            </a:extLst>
          </p:cNvPr>
          <p:cNvSpPr/>
          <p:nvPr/>
        </p:nvSpPr>
        <p:spPr>
          <a:xfrm>
            <a:off x="9480604" y="2755125"/>
            <a:ext cx="2178657" cy="14670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Find and patch </a:t>
            </a:r>
            <a:r>
              <a:rPr lang="en-US" dirty="0" err="1"/>
              <a:t>PatchGuard</a:t>
            </a:r>
            <a:r>
              <a:rPr lang="en-US" dirty="0"/>
              <a:t> initialization functions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08C457-3A85-3FF5-D1D6-FD7AC1FC8B35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8684152" y="3488632"/>
            <a:ext cx="796452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DAF10C-D303-E19D-8F6E-4AFBCB9DE5E4}"/>
              </a:ext>
            </a:extLst>
          </p:cNvPr>
          <p:cNvSpPr/>
          <p:nvPr/>
        </p:nvSpPr>
        <p:spPr>
          <a:xfrm>
            <a:off x="6505495" y="3005591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Get Windows kernel base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EAF71-BC0E-DE01-5814-6BF5819D75B7}"/>
              </a:ext>
            </a:extLst>
          </p:cNvPr>
          <p:cNvSpPr txBox="1"/>
          <p:nvPr/>
        </p:nvSpPr>
        <p:spPr>
          <a:xfrm>
            <a:off x="8519076" y="6397823"/>
            <a:ext cx="4831014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source: https://github.com/Mattiwatti/EfiGuard</a:t>
            </a:r>
            <a:endParaRPr lang="he-IL" sz="14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16" name="PB">
            <a:extLst>
              <a:ext uri="{FF2B5EF4-FFF2-40B4-BE49-F238E27FC236}">
                <a16:creationId xmlns:a16="http://schemas.microsoft.com/office/drawing/2014/main" id="{39DC92CC-10A5-B9BB-04BE-9E919C25CF3B}"/>
              </a:ext>
            </a:extLst>
          </p:cNvPr>
          <p:cNvSpPr/>
          <p:nvPr/>
        </p:nvSpPr>
        <p:spPr>
          <a:xfrm>
            <a:off x="0" y="6705600"/>
            <a:ext cx="9946105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7904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16BBCB1-6A64-31A1-87B4-51B6AC0A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5" y="0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DSE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451AEA-4A0E-F27F-B75F-0A4106F9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Digital Signature Enforcement (DSE) is a security feature that was introduced on Windows XP x64 and its main goal is to prevent unsigned drivers from being loaded.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DSE is triggered by driver loading.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Initialized on system boot by the windows boot manager.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</a:t>
            </a:r>
          </a:p>
        </p:txBody>
      </p:sp>
      <p:sp>
        <p:nvSpPr>
          <p:cNvPr id="4" name="PB">
            <a:extLst>
              <a:ext uri="{FF2B5EF4-FFF2-40B4-BE49-F238E27FC236}">
                <a16:creationId xmlns:a16="http://schemas.microsoft.com/office/drawing/2014/main" id="{759AC78A-939F-A5F9-025D-A6314935D829}"/>
              </a:ext>
            </a:extLst>
          </p:cNvPr>
          <p:cNvSpPr/>
          <p:nvPr/>
        </p:nvSpPr>
        <p:spPr>
          <a:xfrm>
            <a:off x="0" y="6705600"/>
            <a:ext cx="10266948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3309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16BBCB1-6A64-31A1-87B4-51B6AC0A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45" y="0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DSE PATCHING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05829-B23B-EB7F-C89B-8D65E8CE1381}"/>
              </a:ext>
            </a:extLst>
          </p:cNvPr>
          <p:cNvSpPr/>
          <p:nvPr/>
        </p:nvSpPr>
        <p:spPr>
          <a:xfrm>
            <a:off x="723569" y="2794884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Getting CI.dll base address</a:t>
            </a:r>
            <a:endParaRPr lang="he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80255D-AC1D-264B-2700-74F2191ECB68}"/>
              </a:ext>
            </a:extLst>
          </p:cNvPr>
          <p:cNvSpPr/>
          <p:nvPr/>
        </p:nvSpPr>
        <p:spPr>
          <a:xfrm>
            <a:off x="3567485" y="2794882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Getting </a:t>
            </a:r>
            <a:r>
              <a:rPr lang="en-US" dirty="0" err="1"/>
              <a:t>CiInitialize</a:t>
            </a:r>
            <a:r>
              <a:rPr lang="en-US" dirty="0"/>
              <a:t> address</a:t>
            </a:r>
            <a:endParaRPr lang="he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6E76BE-88C8-E5EA-4CF2-414D9AC7B73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02226" y="3277924"/>
            <a:ext cx="665259" cy="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37264D-9125-479A-3359-E8D60FF6589F}"/>
              </a:ext>
            </a:extLst>
          </p:cNvPr>
          <p:cNvSpPr/>
          <p:nvPr/>
        </p:nvSpPr>
        <p:spPr>
          <a:xfrm>
            <a:off x="6517420" y="2629892"/>
            <a:ext cx="2178657" cy="129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Finding </a:t>
            </a:r>
            <a:r>
              <a:rPr lang="en-US" dirty="0" err="1"/>
              <a:t>CiOptions</a:t>
            </a:r>
            <a:r>
              <a:rPr lang="en-US" dirty="0"/>
              <a:t> via dynamic signature search</a:t>
            </a:r>
            <a:endParaRPr lang="he-IL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5613FE-8FCE-0CEE-A7BB-8566DBCDD2A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46142" y="3277924"/>
            <a:ext cx="77127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7C9801-FDEE-CB11-F035-7E238C7B643F}"/>
              </a:ext>
            </a:extLst>
          </p:cNvPr>
          <p:cNvSpPr/>
          <p:nvPr/>
        </p:nvSpPr>
        <p:spPr>
          <a:xfrm>
            <a:off x="9540239" y="2794881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Patching the received address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72AB26-1BBE-C60D-7F19-EA5908984A45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8696077" y="3277923"/>
            <a:ext cx="844162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B">
            <a:extLst>
              <a:ext uri="{FF2B5EF4-FFF2-40B4-BE49-F238E27FC236}">
                <a16:creationId xmlns:a16="http://schemas.microsoft.com/office/drawing/2014/main" id="{117F05C4-78F1-A2C3-90D4-A6E69B92A7E9}"/>
              </a:ext>
            </a:extLst>
          </p:cNvPr>
          <p:cNvSpPr/>
          <p:nvPr/>
        </p:nvSpPr>
        <p:spPr>
          <a:xfrm>
            <a:off x="0" y="6705600"/>
            <a:ext cx="10587789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8550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brightnessContrast bright="-21000" contrast="7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83088F-1B27-547F-9738-166E2FA3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00" y="360598"/>
            <a:ext cx="10505054" cy="1326321"/>
          </a:xfrm>
        </p:spPr>
        <p:txBody>
          <a:bodyPr>
            <a:normAutofit/>
          </a:bodyPr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 SAFE KERNEL DEVELOPMENT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5BB460-6C07-76D9-0993-4A8ECD6C7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66" y="1812431"/>
            <a:ext cx="8340272" cy="449100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Never trust user data</a:t>
            </a:r>
          </a:p>
          <a:p>
            <a:pPr marL="742950" lvl="2" indent="-285750">
              <a:lnSpc>
                <a:spcPct val="100000"/>
              </a:lnSpc>
              <a:spcBef>
                <a:spcPts val="1000"/>
              </a:spcBef>
            </a:pPr>
            <a:r>
              <a:rPr lang="en-US" sz="18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Check the length of struct /type you’re expecting to get</a:t>
            </a:r>
          </a:p>
          <a:p>
            <a:pPr marL="742950" lvl="2" indent="-285750">
              <a:lnSpc>
                <a:spcPct val="100000"/>
              </a:lnSpc>
              <a:spcBef>
                <a:spcPts val="1000"/>
              </a:spcBef>
            </a:pPr>
            <a:r>
              <a:rPr lang="en-US" sz="18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Validate each member of the struct</a:t>
            </a:r>
            <a:br>
              <a:rPr lang="en-US" sz="18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endParaRPr lang="en-US" sz="18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Always use locks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ProbeForRead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/</a:t>
            </a:r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ProbeForWrite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742950" lvl="2" indent="-285750">
              <a:lnSpc>
                <a:spcPct val="100000"/>
              </a:lnSpc>
              <a:spcBef>
                <a:spcPts val="1000"/>
              </a:spcBef>
            </a:pPr>
            <a:r>
              <a:rPr lang="en-US" sz="18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User mode address range: 0 - 0x7FFFFFFFFFFF</a:t>
            </a:r>
            <a:br>
              <a:rPr lang="en-US" sz="18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endParaRPr lang="en-US" sz="18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If you have a known unsafe code – use __try  and __except</a:t>
            </a: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D9ACE-4BA4-067C-8EF1-326CB68C50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3" b="28055"/>
          <a:stretch/>
        </p:blipFill>
        <p:spPr>
          <a:xfrm>
            <a:off x="7456071" y="1681921"/>
            <a:ext cx="4603563" cy="4621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74BA1392-DE6D-CAC3-97FA-058414CDBB5C}"/>
              </a:ext>
            </a:extLst>
          </p:cNvPr>
          <p:cNvSpPr/>
          <p:nvPr/>
        </p:nvSpPr>
        <p:spPr>
          <a:xfrm>
            <a:off x="0" y="6705600"/>
            <a:ext cx="10908632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8055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15000" contrast="1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C5A02D-E778-FBEC-372C-1081CA28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pPr algn="ctr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 SUMMARY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6248A0-4CB4-3B6C-0ADD-9B762D071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6" y="1118427"/>
            <a:ext cx="11670936" cy="56163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Offensive Kernel Development</a:t>
            </a:r>
          </a:p>
          <a:p>
            <a:pPr marL="800100" lvl="3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Learned different ways to hide </a:t>
            </a:r>
            <a:r>
              <a:rPr lang="en-US" sz="20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usermode</a:t>
            </a:r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artifacts</a:t>
            </a:r>
          </a:p>
          <a:p>
            <a:pPr marL="800100" lvl="3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Learned how to unregistering callbacks and ETWTI</a:t>
            </a:r>
          </a:p>
          <a:p>
            <a:pPr marL="800100" lvl="3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Learned what is IRP hooking</a:t>
            </a:r>
            <a:b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endParaRPr 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Basic Kernel Mitigations</a:t>
            </a:r>
          </a:p>
          <a:p>
            <a:pPr marL="800100" lvl="3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Understood the basics of </a:t>
            </a:r>
            <a:r>
              <a:rPr lang="en-US" sz="20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PatchGuard</a:t>
            </a:r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</a:t>
            </a:r>
          </a:p>
          <a:p>
            <a:pPr marL="800100" lvl="3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Understood the basics of DSE </a:t>
            </a:r>
            <a:br>
              <a:rPr 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endParaRPr 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Got safe kernel development tips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SzPct val="100000"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Enjoyed low effort Lord of the Rings puns</a:t>
            </a:r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SzPct val="100000"/>
            </a:pP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1654AF15-6711-49B2-8F58-14AE5F365258}"/>
              </a:ext>
            </a:extLst>
          </p:cNvPr>
          <p:cNvSpPr/>
          <p:nvPr/>
        </p:nvSpPr>
        <p:spPr>
          <a:xfrm>
            <a:off x="0" y="6680200"/>
            <a:ext cx="12192000" cy="1778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83B304-1013-D586-06E4-512D08621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91" y="1781705"/>
            <a:ext cx="5216357" cy="2937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06277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15000" contrast="1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CD5E5B-17ED-36D0-F68F-0AAD403CFCE6}"/>
              </a:ext>
            </a:extLst>
          </p:cNvPr>
          <p:cNvSpPr txBox="1">
            <a:spLocks/>
          </p:cNvSpPr>
          <p:nvPr/>
        </p:nvSpPr>
        <p:spPr>
          <a:xfrm>
            <a:off x="919119" y="473952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72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Questions?</a:t>
            </a:r>
            <a:endParaRPr lang="he-IL" sz="72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237D6D-6176-2DDA-BC06-53504DCD6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89" y="1866178"/>
            <a:ext cx="3943847" cy="39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12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15000" contrast="1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CD5E5B-17ED-36D0-F68F-0AAD403CFCE6}"/>
              </a:ext>
            </a:extLst>
          </p:cNvPr>
          <p:cNvSpPr txBox="1">
            <a:spLocks/>
          </p:cNvSpPr>
          <p:nvPr/>
        </p:nvSpPr>
        <p:spPr>
          <a:xfrm>
            <a:off x="1344569" y="2102679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72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end?</a:t>
            </a:r>
            <a:endParaRPr lang="he-IL" sz="72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60C6E3-2677-1D30-545F-2D44CE4EA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64" y="3728277"/>
            <a:ext cx="11670936" cy="5616327"/>
          </a:xfrm>
        </p:spPr>
        <p:txBody>
          <a:bodyPr>
            <a:noAutofit/>
          </a:bodyPr>
          <a:lstStyle/>
          <a:p>
            <a:pPr indent="0" algn="ctr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None/>
            </a:pPr>
            <a:r>
              <a:rPr lang="en-US" sz="4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It is up to you!</a:t>
            </a:r>
            <a:endParaRPr lang="he-IL" sz="40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5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15000" contrast="1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F59C74-A4A5-27F8-2F0E-F1B9777C88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4"/>
          <a:stretch/>
        </p:blipFill>
        <p:spPr>
          <a:xfrm>
            <a:off x="2887204" y="1557580"/>
            <a:ext cx="6535079" cy="3866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5472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  <a14:imgEffect>
                      <a14:brightnessContrast bright="-16000" contrast="-21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6A9D80-EA56-8456-5096-7ECE0E0A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00" y="360598"/>
            <a:ext cx="10505054" cy="1326321"/>
          </a:xfrm>
        </p:spPr>
        <p:txBody>
          <a:bodyPr>
            <a:normAutofit/>
          </a:bodyPr>
          <a:lstStyle/>
          <a:p>
            <a:pPr marL="228600" algn="ctr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</a:pPr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 HIDE YOUR USERMODE MALWARE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50051-71BA-970B-AB99-A5BE00764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7" r="13425"/>
          <a:stretch/>
        </p:blipFill>
        <p:spPr>
          <a:xfrm>
            <a:off x="7076744" y="1854496"/>
            <a:ext cx="5040691" cy="3695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7F23E6-A7CC-9CA4-74DF-77AC01972C14}"/>
              </a:ext>
            </a:extLst>
          </p:cNvPr>
          <p:cNvSpPr txBox="1">
            <a:spLocks/>
          </p:cNvSpPr>
          <p:nvPr/>
        </p:nvSpPr>
        <p:spPr>
          <a:xfrm>
            <a:off x="195942" y="21896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571500" indent="-342900" algn="l" defTabSz="914400" rtl="0">
              <a:lnSpc>
                <a:spcPct val="12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What is a kernel callback?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  <a:p>
            <a:pPr marL="571500" indent="-342900" algn="l" defTabSz="914400" rtl="0">
              <a:lnSpc>
                <a:spcPct val="12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How EDRs and Antiviruses are using kernel callbacks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rPr>
            </a:b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  <a:p>
            <a:pPr marL="571500" indent="-342900" algn="l" defTabSz="914400" rtl="0">
              <a:lnSpc>
                <a:spcPct val="12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How it can be used on an offensive and defensive </a:t>
            </a:r>
            <a:b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rPr>
            </a:b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point of view</a:t>
            </a:r>
          </a:p>
        </p:txBody>
      </p:sp>
      <p:sp>
        <p:nvSpPr>
          <p:cNvPr id="3" name="PB">
            <a:extLst>
              <a:ext uri="{FF2B5EF4-FFF2-40B4-BE49-F238E27FC236}">
                <a16:creationId xmlns:a16="http://schemas.microsoft.com/office/drawing/2014/main" id="{7CB48358-32A9-37F2-DD0D-B130317B095A}"/>
              </a:ext>
            </a:extLst>
          </p:cNvPr>
          <p:cNvSpPr/>
          <p:nvPr/>
        </p:nvSpPr>
        <p:spPr>
          <a:xfrm>
            <a:off x="0" y="6705600"/>
            <a:ext cx="1283368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1104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E33D83-CDF0-B7D6-6725-2EC51860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0"/>
            <a:ext cx="10353761" cy="1326321"/>
          </a:xfrm>
        </p:spPr>
        <p:txBody>
          <a:bodyPr/>
          <a:lstStyle/>
          <a:p>
            <a:pPr marL="228600" algn="ctr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</a:pPr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WHAT IS A KERNEL CALLBACK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17EAE9-8FE5-5331-A71E-D12467B4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457308"/>
            <a:ext cx="10353762" cy="996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“The kernel's callback mechanism provides a general way for drivers to request and provide notification when certain conditions are satisfied.” – </a:t>
            </a: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Docs</a:t>
            </a: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24B209-2387-4AD9-FD64-4F6FCB297336}"/>
              </a:ext>
            </a:extLst>
          </p:cNvPr>
          <p:cNvSpPr/>
          <p:nvPr/>
        </p:nvSpPr>
        <p:spPr>
          <a:xfrm>
            <a:off x="816783" y="3841165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Callback List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556122-A562-8CFB-4670-78F4D89E6E5E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995440" y="4324207"/>
            <a:ext cx="133700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7CD315-455A-6D3C-0EE8-3840318E032A}"/>
              </a:ext>
            </a:extLst>
          </p:cNvPr>
          <p:cNvSpPr/>
          <p:nvPr/>
        </p:nvSpPr>
        <p:spPr>
          <a:xfrm>
            <a:off x="4332448" y="2585288"/>
            <a:ext cx="228791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A Callback/Callback Object</a:t>
            </a:r>
            <a:endParaRPr lang="he-I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9268CB-8F7B-C7EC-5191-4579A23315C7}"/>
              </a:ext>
            </a:extLst>
          </p:cNvPr>
          <p:cNvSpPr/>
          <p:nvPr/>
        </p:nvSpPr>
        <p:spPr>
          <a:xfrm>
            <a:off x="4332447" y="3841165"/>
            <a:ext cx="2374878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B Callback/Callback Object</a:t>
            </a:r>
            <a:endParaRPr lang="he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14AED6-8824-BF74-2870-580B507722F8}"/>
              </a:ext>
            </a:extLst>
          </p:cNvPr>
          <p:cNvSpPr/>
          <p:nvPr/>
        </p:nvSpPr>
        <p:spPr>
          <a:xfrm>
            <a:off x="4297129" y="5097042"/>
            <a:ext cx="2410196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C Callback/Callback Object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FF479A-C8ED-955C-1D31-517E68FB90D0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2995440" y="3068330"/>
            <a:ext cx="1337008" cy="12558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AA4976-403D-331B-A6AB-82AC748B6F5A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2995440" y="4324207"/>
            <a:ext cx="1301689" cy="12558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B470A6F-05FA-AB38-DACA-CBA624409061}"/>
              </a:ext>
            </a:extLst>
          </p:cNvPr>
          <p:cNvSpPr/>
          <p:nvPr/>
        </p:nvSpPr>
        <p:spPr>
          <a:xfrm>
            <a:off x="8009013" y="2585288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A</a:t>
            </a:r>
            <a:br>
              <a:rPr lang="en-US" dirty="0"/>
            </a:br>
            <a:r>
              <a:rPr lang="en-US" dirty="0"/>
              <a:t>Callback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139C74-53D9-31C0-7FD8-51DE3ECBBD92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6620365" y="3068330"/>
            <a:ext cx="138864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0F1525-B7E8-0E94-B9D2-B0DDAD17ABB2}"/>
              </a:ext>
            </a:extLst>
          </p:cNvPr>
          <p:cNvSpPr/>
          <p:nvPr/>
        </p:nvSpPr>
        <p:spPr>
          <a:xfrm>
            <a:off x="8009014" y="3841165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B</a:t>
            </a:r>
            <a:br>
              <a:rPr lang="en-US" dirty="0"/>
            </a:br>
            <a:r>
              <a:rPr lang="en-US" dirty="0"/>
              <a:t>Callback</a:t>
            </a:r>
            <a:endParaRPr lang="he-I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C89711-4B50-50AE-FEEB-C44A1A4D832C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6707325" y="4324207"/>
            <a:ext cx="130168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618443C-BEC9-09C2-6574-04CDD2F4BE0F}"/>
              </a:ext>
            </a:extLst>
          </p:cNvPr>
          <p:cNvSpPr/>
          <p:nvPr/>
        </p:nvSpPr>
        <p:spPr>
          <a:xfrm>
            <a:off x="8009015" y="5097042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Driver C</a:t>
            </a:r>
            <a:br>
              <a:rPr lang="en-US" dirty="0"/>
            </a:br>
            <a:r>
              <a:rPr lang="en-US" dirty="0"/>
              <a:t>Callback</a:t>
            </a:r>
            <a:endParaRPr lang="he-I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1D3FF0-D84E-F340-FAD4-0C72E827C6D3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6707325" y="5580084"/>
            <a:ext cx="130169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B">
            <a:extLst>
              <a:ext uri="{FF2B5EF4-FFF2-40B4-BE49-F238E27FC236}">
                <a16:creationId xmlns:a16="http://schemas.microsoft.com/office/drawing/2014/main" id="{1A649C79-D1E1-991F-00BE-D31EBA438F78}"/>
              </a:ext>
            </a:extLst>
          </p:cNvPr>
          <p:cNvSpPr/>
          <p:nvPr/>
        </p:nvSpPr>
        <p:spPr>
          <a:xfrm>
            <a:off x="0" y="6705600"/>
            <a:ext cx="1604211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888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05A57D-59DD-004E-6EEE-8C9D3382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58" y="0"/>
            <a:ext cx="10353761" cy="1326321"/>
          </a:xfrm>
        </p:spPr>
        <p:txBody>
          <a:bodyPr/>
          <a:lstStyle/>
          <a:p>
            <a:pPr algn="ctr" rtl="1"/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OBJECT CALLBACKS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5B5ACA-83DE-223A-29F6-02EC2A55B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732" y="1326321"/>
            <a:ext cx="10353762" cy="1047431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Object Callbacks are callbacks that can be registered when an event of pre/post operation on a certain object (for example: pre opening a handle to a process).</a:t>
            </a: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591B1-49EC-96A8-DF17-42580F3F0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06"/>
          <a:stretch/>
        </p:blipFill>
        <p:spPr>
          <a:xfrm>
            <a:off x="3480876" y="2486525"/>
            <a:ext cx="5414471" cy="3734656"/>
          </a:xfrm>
          <a:prstGeom prst="rect">
            <a:avLst/>
          </a:prstGeom>
        </p:spPr>
      </p:pic>
      <p:sp>
        <p:nvSpPr>
          <p:cNvPr id="25" name="PB">
            <a:extLst>
              <a:ext uri="{FF2B5EF4-FFF2-40B4-BE49-F238E27FC236}">
                <a16:creationId xmlns:a16="http://schemas.microsoft.com/office/drawing/2014/main" id="{EC76C00E-C7B7-B267-09A5-43D24979AC4E}"/>
              </a:ext>
            </a:extLst>
          </p:cNvPr>
          <p:cNvSpPr/>
          <p:nvPr/>
        </p:nvSpPr>
        <p:spPr>
          <a:xfrm>
            <a:off x="0" y="6705600"/>
            <a:ext cx="1925053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814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05A57D-59DD-004E-6EEE-8C9D3382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58" y="0"/>
            <a:ext cx="10353761" cy="1326321"/>
          </a:xfrm>
        </p:spPr>
        <p:txBody>
          <a:bodyPr/>
          <a:lstStyle/>
          <a:p>
            <a:pPr algn="ctr" rtl="1"/>
            <a:r>
              <a:rPr lang="en-US" sz="32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OBJECT CALLBACKS</a:t>
            </a:r>
            <a:endParaRPr lang="he-IL" sz="3400" b="1" cap="all" dirty="0">
              <a:solidFill>
                <a:schemeClr val="bg1"/>
              </a:solidFill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FEA2A-F42E-611F-076E-E064A3B9A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" b="727"/>
          <a:stretch/>
        </p:blipFill>
        <p:spPr>
          <a:xfrm>
            <a:off x="1599969" y="1326321"/>
            <a:ext cx="8992062" cy="4924926"/>
          </a:xfrm>
          <a:prstGeom prst="rect">
            <a:avLst/>
          </a:prstGeom>
        </p:spPr>
      </p:pic>
      <p:sp>
        <p:nvSpPr>
          <p:cNvPr id="9" name="PB">
            <a:extLst>
              <a:ext uri="{FF2B5EF4-FFF2-40B4-BE49-F238E27FC236}">
                <a16:creationId xmlns:a16="http://schemas.microsoft.com/office/drawing/2014/main" id="{FC8CC2AE-32AE-62F0-0E6D-EA8714E07C38}"/>
              </a:ext>
            </a:extLst>
          </p:cNvPr>
          <p:cNvSpPr/>
          <p:nvPr/>
        </p:nvSpPr>
        <p:spPr>
          <a:xfrm>
            <a:off x="0" y="6705600"/>
            <a:ext cx="2245895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567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A71554-97DC-C5E2-5396-9BB16DF1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47" y="0"/>
            <a:ext cx="10353761" cy="1326321"/>
          </a:xfrm>
        </p:spPr>
        <p:txBody>
          <a:bodyPr/>
          <a:lstStyle/>
          <a:p>
            <a:pPr marL="228600" algn="ctr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</a:pPr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TYPES OF OBJECT CALLBACKS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A8B15A-5DF9-C826-D8BF-85B93425A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372" y="1029772"/>
            <a:ext cx="4592610" cy="5284689"/>
          </a:xfrm>
        </p:spPr>
        <p:txBody>
          <a:bodyPr>
            <a:noAutofit/>
          </a:bodyPr>
          <a:lstStyle/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CmKeyObjectType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IoFileObjectType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ExEventObjectType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ExSemaphoreObjectType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TmTransactionManagerObjectType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TmResourceManagerObjectType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TmEnlistmentObjectType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TmTransactionObjectType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PsProcessType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PsThreadType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PsJobType</a:t>
            </a:r>
            <a:endParaRPr lang="en-US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  <a:p>
            <a:pPr algn="l" rtl="0"/>
            <a:r>
              <a:rPr lang="en-US" sz="2200" b="1" dirty="0" err="1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</a:rPr>
              <a:t>SeTokenObjectType</a:t>
            </a:r>
            <a:endParaRPr lang="he-IL" sz="22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C5DA5-674D-3411-A0D8-A7CC1B67C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18" y="1406006"/>
            <a:ext cx="5243599" cy="4045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PB">
            <a:extLst>
              <a:ext uri="{FF2B5EF4-FFF2-40B4-BE49-F238E27FC236}">
                <a16:creationId xmlns:a16="http://schemas.microsoft.com/office/drawing/2014/main" id="{1762E8DC-D2CF-956B-C719-F13E10086A39}"/>
              </a:ext>
            </a:extLst>
          </p:cNvPr>
          <p:cNvSpPr/>
          <p:nvPr/>
        </p:nvSpPr>
        <p:spPr>
          <a:xfrm>
            <a:off x="0" y="6705600"/>
            <a:ext cx="2566737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351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000"/>
                    </a14:imgEffect>
                    <a14:imgEffect>
                      <a14:brightnessContrast bright="-14000" contrast="-14000"/>
                    </a14:imgEffect>
                  </a14:imgLayer>
                </a14:imgProps>
              </a:ext>
            </a:extLst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A71554-97DC-C5E2-5396-9BB16DF1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47" y="0"/>
            <a:ext cx="10353761" cy="1326321"/>
          </a:xfrm>
        </p:spPr>
        <p:txBody>
          <a:bodyPr/>
          <a:lstStyle/>
          <a:p>
            <a:pPr marL="228600" algn="ctr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</a:pPr>
            <a:r>
              <a:rPr lang="en-US" sz="35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## OBJECT CALLBACKS DEMO</a:t>
            </a:r>
            <a:endParaRPr lang="he-IL" sz="3500" b="1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PB">
            <a:extLst>
              <a:ext uri="{FF2B5EF4-FFF2-40B4-BE49-F238E27FC236}">
                <a16:creationId xmlns:a16="http://schemas.microsoft.com/office/drawing/2014/main" id="{7FB97534-6ED3-61C3-7573-B786C3D02036}"/>
              </a:ext>
            </a:extLst>
          </p:cNvPr>
          <p:cNvSpPr/>
          <p:nvPr/>
        </p:nvSpPr>
        <p:spPr>
          <a:xfrm>
            <a:off x="0" y="6705600"/>
            <a:ext cx="2887579" cy="152400"/>
          </a:xfrm>
          <a:prstGeom prst="rect">
            <a:avLst/>
          </a:prstGeom>
          <a:solidFill>
            <a:srgbClr val="5991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rocess_Protection">
            <a:hlinkClick r:id="" action="ppaction://media"/>
            <a:extLst>
              <a:ext uri="{FF2B5EF4-FFF2-40B4-BE49-F238E27FC236}">
                <a16:creationId xmlns:a16="http://schemas.microsoft.com/office/drawing/2014/main" id="{1522E986-17B6-6E5E-0034-8E128F769F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9728"/>
          <a:stretch/>
        </p:blipFill>
        <p:spPr>
          <a:xfrm>
            <a:off x="33768" y="1290450"/>
            <a:ext cx="8928144" cy="506741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1F52F-4B19-7373-4F03-1B0DA8E835D5}"/>
              </a:ext>
            </a:extLst>
          </p:cNvPr>
          <p:cNvSpPr/>
          <p:nvPr/>
        </p:nvSpPr>
        <p:spPr>
          <a:xfrm>
            <a:off x="9414518" y="1290450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Adding process to the protected processes list</a:t>
            </a:r>
            <a:endParaRPr lang="he-I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158E97-7524-A7CA-C56C-2AEA8916FF5D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10503847" y="2256533"/>
            <a:ext cx="0" cy="6894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F06FD9-FF37-4F7A-4672-FDEF02CC3899}"/>
              </a:ext>
            </a:extLst>
          </p:cNvPr>
          <p:cNvSpPr/>
          <p:nvPr/>
        </p:nvSpPr>
        <p:spPr>
          <a:xfrm>
            <a:off x="9414518" y="2945958"/>
            <a:ext cx="2178657" cy="96608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Killing it as SYSTEM user will be blocked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71D1DE-2FC7-A462-AE40-2E4FCDFB42BC}"/>
              </a:ext>
            </a:extLst>
          </p:cNvPr>
          <p:cNvSpPr/>
          <p:nvPr/>
        </p:nvSpPr>
        <p:spPr>
          <a:xfrm>
            <a:off x="9414517" y="4599264"/>
            <a:ext cx="2178657" cy="13944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Once the process is removed from the protected list, it can be terminated again</a:t>
            </a:r>
            <a:endParaRPr lang="he-I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E11B2-3C30-8E64-0496-95E1A47E884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0503846" y="3912041"/>
            <a:ext cx="1" cy="6872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49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1594</Words>
  <Application>Microsoft Office PowerPoint</Application>
  <PresentationFormat>Widescreen</PresentationFormat>
  <Paragraphs>263</Paragraphs>
  <Slides>38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# WHOAMI</vt:lpstr>
      <vt:lpstr># AGENDA</vt:lpstr>
      <vt:lpstr># HIDE YOUR USERMODE MALWARE</vt:lpstr>
      <vt:lpstr>## WHAT IS A KERNEL CALLBACK</vt:lpstr>
      <vt:lpstr>## OBJECT CALLBACKS</vt:lpstr>
      <vt:lpstr>## OBJECT CALLBACKS</vt:lpstr>
      <vt:lpstr>## TYPES OF OBJECT CALLBACKS</vt:lpstr>
      <vt:lpstr>## OBJECT CALLBACKS DEMO</vt:lpstr>
      <vt:lpstr>## NOTIFY ROUTINES</vt:lpstr>
      <vt:lpstr>## PROCESS NOTIFY ROUTINE DEMO</vt:lpstr>
      <vt:lpstr>## REGISTRY CALLBACK</vt:lpstr>
      <vt:lpstr>## REGISTRY CALLBACK</vt:lpstr>
      <vt:lpstr>## REGISTRY CALLBACK</vt:lpstr>
      <vt:lpstr>## REGISTRY CALLBACK DEMO</vt:lpstr>
      <vt:lpstr># UNREGISTERING CALLBACKS</vt:lpstr>
      <vt:lpstr>## WHAT IS A KERNEL CALLBACK</vt:lpstr>
      <vt:lpstr>## UNREGISTERING CALLBACKS DEMO</vt:lpstr>
      <vt:lpstr>## DISABLING ETW-TI</vt:lpstr>
      <vt:lpstr>## DISABLING ETW-TI</vt:lpstr>
      <vt:lpstr>## DISABLING ETW-TI</vt:lpstr>
      <vt:lpstr># IRP HOOKING</vt:lpstr>
      <vt:lpstr># IRP HOOKING</vt:lpstr>
      <vt:lpstr>## COMMON IRP HOOKS</vt:lpstr>
      <vt:lpstr>## IRP HOOKING DEMO</vt:lpstr>
      <vt:lpstr># BASIC KERNEL MITIGATIONS</vt:lpstr>
      <vt:lpstr>## PATCHGUARD</vt:lpstr>
      <vt:lpstr>## PATCHGUARD</vt:lpstr>
      <vt:lpstr>## TYPES OF OBJECT CALLBACKS</vt:lpstr>
      <vt:lpstr>## COMMON IRP HOOKS</vt:lpstr>
      <vt:lpstr>## DISABLING PATCHGUARD</vt:lpstr>
      <vt:lpstr>## DSE</vt:lpstr>
      <vt:lpstr>## DSE PATCHING</vt:lpstr>
      <vt:lpstr># SAFE KERNEL DEVELOPMENT</vt:lpstr>
      <vt:lpstr># 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Ido Veltzman</cp:lastModifiedBy>
  <cp:revision>196</cp:revision>
  <dcterms:created xsi:type="dcterms:W3CDTF">2023-06-11T14:58:45Z</dcterms:created>
  <dcterms:modified xsi:type="dcterms:W3CDTF">2023-06-27T19:03:08Z</dcterms:modified>
</cp:coreProperties>
</file>